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19"/>
  </p:notesMasterIdLst>
  <p:handoutMasterIdLst>
    <p:handoutMasterId r:id="rId20"/>
  </p:handoutMasterIdLst>
  <p:sldIdLst>
    <p:sldId id="449" r:id="rId6"/>
    <p:sldId id="353" r:id="rId7"/>
    <p:sldId id="459" r:id="rId8"/>
    <p:sldId id="458" r:id="rId9"/>
    <p:sldId id="400" r:id="rId10"/>
    <p:sldId id="460" r:id="rId11"/>
    <p:sldId id="461" r:id="rId12"/>
    <p:sldId id="462" r:id="rId13"/>
    <p:sldId id="463" r:id="rId14"/>
    <p:sldId id="464" r:id="rId15"/>
    <p:sldId id="465" r:id="rId16"/>
    <p:sldId id="476" r:id="rId17"/>
    <p:sldId id="4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19" autoAdjust="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6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3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4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4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4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6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53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P37 – divide into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6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joecolantonio.com/2016/06/14/top-8-essential-javascript-automation-frameworks/" TargetMode="External"/><Relationship Id="rId7" Type="http://schemas.openxmlformats.org/officeDocument/2006/relationships/hyperlink" Target="https://github.com/Ivan-Katovich/webdriver-js-f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Ivan-Katovich/protractor-jasmin-fw" TargetMode="External"/><Relationship Id="rId5" Type="http://schemas.openxmlformats.org/officeDocument/2006/relationships/hyperlink" Target="https://github.com/Ivan-Katovich/cms-protractor-fw" TargetMode="External"/><Relationship Id="rId4" Type="http://schemas.openxmlformats.org/officeDocument/2006/relationships/hyperlink" Target="https://jasmine.github.io/" TargetMode="Externa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1693127"/>
            <a:ext cx="6910388" cy="1114151"/>
          </a:xfrm>
        </p:spPr>
        <p:txBody>
          <a:bodyPr/>
          <a:lstStyle/>
          <a:p>
            <a:r>
              <a:rPr lang="en-US" dirty="0"/>
              <a:t>Basic knowledge of TA Frameworks</a:t>
            </a:r>
            <a:endParaRPr lang="en-US" sz="4100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/>
              <a:t>Business layer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5041168" y="1500270"/>
            <a:ext cx="3429502" cy="31714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Page objects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Other business objects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Helpers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/>
              <a:t> </a:t>
            </a:r>
            <a:r>
              <a:rPr lang="en-US" sz="2000" dirty="0"/>
              <a:t>Extensions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Factories</a:t>
            </a:r>
          </a:p>
        </p:txBody>
      </p:sp>
      <p:pic>
        <p:nvPicPr>
          <p:cNvPr id="8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6" y="1405027"/>
            <a:ext cx="3746143" cy="4372317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7810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/>
              <a:t>Logs and reports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92490" y="1209325"/>
            <a:ext cx="3429502" cy="20575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Logs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Screenshots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Functionality for them</a:t>
            </a:r>
          </a:p>
        </p:txBody>
      </p:sp>
      <p:pic>
        <p:nvPicPr>
          <p:cNvPr id="8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57" y="1135705"/>
            <a:ext cx="4904880" cy="3968310"/>
          </a:xfrm>
          <a:prstGeom prst="rect">
            <a:avLst/>
          </a:prstGeom>
        </p:spPr>
      </p:pic>
      <p:pic>
        <p:nvPicPr>
          <p:cNvPr id="9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79429"/>
            <a:ext cx="4492813" cy="3369610"/>
          </a:xfrm>
          <a:prstGeom prst="rect">
            <a:avLst/>
          </a:prstGeom>
        </p:spPr>
      </p:pic>
      <p:pic>
        <p:nvPicPr>
          <p:cNvPr id="11" name="Picture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2" y="3644769"/>
            <a:ext cx="4492813" cy="2540031"/>
          </a:xfrm>
          <a:prstGeom prst="rect">
            <a:avLst/>
          </a:prstGeom>
        </p:spPr>
      </p:pic>
      <p:pic>
        <p:nvPicPr>
          <p:cNvPr id="12" name="Picture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6" y="3441752"/>
            <a:ext cx="3478423" cy="2365328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sp>
        <p:nvSpPr>
          <p:cNvPr id="13" name="Text Placeholder 4"/>
          <p:cNvSpPr txBox="1">
            <a:spLocks/>
          </p:cNvSpPr>
          <p:nvPr/>
        </p:nvSpPr>
        <p:spPr>
          <a:xfrm>
            <a:off x="221173" y="5929163"/>
            <a:ext cx="4417327" cy="41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/>
              <a:t>If customer doesn’t like report</a:t>
            </a:r>
          </a:p>
        </p:txBody>
      </p:sp>
    </p:spTree>
    <p:extLst>
      <p:ext uri="{BB962C8B-B14F-4D97-AF65-F5344CB8AC3E}">
        <p14:creationId xmlns:p14="http://schemas.microsoft.com/office/powerpoint/2010/main" val="6543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/>
              <a:t>Tests’ layer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98" y="1778924"/>
            <a:ext cx="4666211" cy="3499658"/>
          </a:xfr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2089" y="1162659"/>
            <a:ext cx="8239821" cy="357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600" dirty="0"/>
              <a:t>The main goal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52089" y="2123726"/>
            <a:ext cx="3429502" cy="303847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Cucumber</a:t>
            </a:r>
            <a:r>
              <a:rPr lang="en-US" sz="2000" dirty="0"/>
              <a:t>: features, step definitions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Jasmine</a:t>
            </a:r>
            <a:r>
              <a:rPr lang="en-US" sz="2000" dirty="0"/>
              <a:t>: test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Note: keep expectations in test layer</a:t>
            </a:r>
          </a:p>
        </p:txBody>
      </p:sp>
    </p:spTree>
    <p:extLst>
      <p:ext uri="{BB962C8B-B14F-4D97-AF65-F5344CB8AC3E}">
        <p14:creationId xmlns:p14="http://schemas.microsoft.com/office/powerpoint/2010/main" val="251733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Training materials</a:t>
            </a:r>
            <a:endParaRPr lang="en-US" sz="28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15340" y="1521229"/>
            <a:ext cx="5603815" cy="204972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u="sng" dirty="0">
                <a:solidFill>
                  <a:schemeClr val="accent2"/>
                </a:solidFill>
                <a:hlinkClick r:id="rId3"/>
              </a:rPr>
              <a:t>https://www.joecolantonio.com/2016/06/14/top-8-essential-javascript-automation-frameworks/</a:t>
            </a:r>
            <a:endParaRPr lang="en-US" sz="2000" u="sng" dirty="0">
              <a:solidFill>
                <a:schemeClr val="accent2"/>
              </a:solidFill>
            </a:endParaRPr>
          </a:p>
          <a:p>
            <a:r>
              <a:rPr lang="en-US" sz="2000" u="sng" dirty="0">
                <a:solidFill>
                  <a:schemeClr val="accent2"/>
                </a:solidFill>
                <a:hlinkClick r:id="rId4"/>
              </a:rPr>
              <a:t>https://jasmine.github.io/</a:t>
            </a:r>
            <a:endParaRPr lang="en-US" sz="2000" u="sng" dirty="0">
              <a:solidFill>
                <a:schemeClr val="accent2"/>
              </a:solidFill>
            </a:endParaRPr>
          </a:p>
          <a:p>
            <a:r>
              <a:rPr lang="en-US" sz="2000" u="sng" dirty="0">
                <a:solidFill>
                  <a:schemeClr val="accent2"/>
                </a:solidFill>
              </a:rPr>
              <a:t>http://www.protractortest.org/#/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18148" y="1074619"/>
            <a:ext cx="1876155" cy="41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/>
              <a:t>Useful links 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18148" y="3712886"/>
            <a:ext cx="1608454" cy="41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/>
              <a:t>Code base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15340" y="4131462"/>
            <a:ext cx="5279619" cy="23275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>
                <a:hlinkClick r:id="rId5"/>
              </a:rPr>
              <a:t>https://github.com/Ivan-Katovich/cms-protractor-fw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https://github.com/Ivan-Katovich/protractor-jasmin-fw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https://github.com/Ivan-Katovich/webdriver-js-fw</a:t>
            </a:r>
            <a:endParaRPr lang="en-US" sz="2000" dirty="0"/>
          </a:p>
        </p:txBody>
      </p:sp>
      <p:pic>
        <p:nvPicPr>
          <p:cNvPr id="7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62" y="1612669"/>
            <a:ext cx="3521535" cy="4073235"/>
          </a:xfr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5432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Basic knowledge of TA Frameworks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57780" y="2596319"/>
            <a:ext cx="7780439" cy="424289"/>
            <a:chOff x="357780" y="1435606"/>
            <a:chExt cx="7780439" cy="424289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Do we need architecture?</a:t>
              </a: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3207326"/>
            <a:ext cx="7780439" cy="424289"/>
            <a:chOff x="357780" y="2067708"/>
            <a:chExt cx="7780439" cy="424289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How to start your own TA Framework</a:t>
              </a: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3842512"/>
            <a:ext cx="7780439" cy="424289"/>
            <a:chOff x="357780" y="2699810"/>
            <a:chExt cx="7780439" cy="424289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Configuration of TA Framework 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7780" y="4477698"/>
            <a:ext cx="7780439" cy="424290"/>
            <a:chOff x="357780" y="3331911"/>
            <a:chExt cx="7780439" cy="424290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Main layers of TA Framework </a:t>
              </a: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pic>
        <p:nvPicPr>
          <p:cNvPr id="33" name="Picture Placeholder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58" y="1330030"/>
            <a:ext cx="3624349" cy="4571097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50800"/>
          </a:effectLst>
        </p:spPr>
      </p:pic>
      <p:grpSp>
        <p:nvGrpSpPr>
          <p:cNvPr id="38" name="Group 37"/>
          <p:cNvGrpSpPr/>
          <p:nvPr/>
        </p:nvGrpSpPr>
        <p:grpSpPr>
          <a:xfrm>
            <a:off x="357780" y="1961133"/>
            <a:ext cx="7780439" cy="424289"/>
            <a:chOff x="357780" y="1435606"/>
            <a:chExt cx="7780439" cy="424289"/>
          </a:xfrm>
        </p:grpSpPr>
        <p:sp>
          <p:nvSpPr>
            <p:cNvPr id="39" name="TextBox 38"/>
            <p:cNvSpPr txBox="1"/>
            <p:nvPr/>
          </p:nvSpPr>
          <p:spPr>
            <a:xfrm>
              <a:off x="823019" y="1459785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What is Framework?</a:t>
              </a:r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15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01" y="1764037"/>
            <a:ext cx="2966872" cy="39558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25" y="1496995"/>
            <a:ext cx="4343400" cy="42228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Framework</a:t>
            </a:r>
            <a:r>
              <a:rPr lang="en-US" sz="2000" dirty="0"/>
              <a:t> – architectural solution which defines program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TA Framework </a:t>
            </a:r>
            <a:r>
              <a:rPr lang="en-US" sz="2000" dirty="0"/>
              <a:t>– structure and modules which gives ability to test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TA Framework Architecture </a:t>
            </a:r>
            <a:r>
              <a:rPr lang="en-US" sz="2000" dirty="0"/>
              <a:t>– modules, configuration, layers and their interaction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What Is Framework?</a:t>
            </a:r>
          </a:p>
        </p:txBody>
      </p:sp>
    </p:spTree>
    <p:extLst>
      <p:ext uri="{BB962C8B-B14F-4D97-AF65-F5344CB8AC3E}">
        <p14:creationId xmlns:p14="http://schemas.microsoft.com/office/powerpoint/2010/main" val="184474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We don’t need architecture</a:t>
            </a:r>
          </a:p>
        </p:txBody>
      </p:sp>
      <p:pic>
        <p:nvPicPr>
          <p:cNvPr id="6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" y="1088967"/>
            <a:ext cx="3867174" cy="2802528"/>
          </a:xfrm>
          <a:effectLst>
            <a:glow rad="228600">
              <a:srgbClr val="464547">
                <a:alpha val="40000"/>
              </a:srgbClr>
            </a:glow>
            <a:softEdge rad="38100"/>
          </a:effectLst>
        </p:spPr>
      </p:pic>
      <p:pic>
        <p:nvPicPr>
          <p:cNvPr id="8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78" y="3776826"/>
            <a:ext cx="3867174" cy="1987727"/>
          </a:xfrm>
          <a:prstGeom prst="rect">
            <a:avLst/>
          </a:prstGeom>
          <a:effectLst>
            <a:glow rad="228600">
              <a:schemeClr val="tx2">
                <a:alpha val="40000"/>
              </a:schemeClr>
            </a:glow>
            <a:softEdge rad="38100"/>
          </a:effectLst>
        </p:spPr>
      </p:pic>
      <p:sp>
        <p:nvSpPr>
          <p:cNvPr id="9" name="Text Placeholder 16"/>
          <p:cNvSpPr txBox="1">
            <a:spLocks/>
          </p:cNvSpPr>
          <p:nvPr/>
        </p:nvSpPr>
        <p:spPr>
          <a:xfrm>
            <a:off x="5045420" y="1752294"/>
            <a:ext cx="2535787" cy="7379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glow>
              <a:schemeClr val="accent1"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  <a:softEdge rad="0"/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Is it true ?</a:t>
            </a:r>
          </a:p>
        </p:txBody>
      </p:sp>
      <p:sp>
        <p:nvSpPr>
          <p:cNvPr id="10" name="Text Placeholder 16"/>
          <p:cNvSpPr txBox="1">
            <a:spLocks/>
          </p:cNvSpPr>
          <p:nvPr/>
        </p:nvSpPr>
        <p:spPr>
          <a:xfrm>
            <a:off x="393064" y="4606330"/>
            <a:ext cx="3838114" cy="7379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I don’t think so</a:t>
            </a:r>
          </a:p>
        </p:txBody>
      </p:sp>
    </p:spTree>
    <p:extLst>
      <p:ext uri="{BB962C8B-B14F-4D97-AF65-F5344CB8AC3E}">
        <p14:creationId xmlns:p14="http://schemas.microsoft.com/office/powerpoint/2010/main" val="12889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How to start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4681" y="1101965"/>
            <a:ext cx="260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Research application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57523" y="1692239"/>
            <a:ext cx="2600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Define configuration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03385" y="919472"/>
            <a:ext cx="2804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demo version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54302" y="3754371"/>
            <a:ext cx="170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approve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2334" y="3803148"/>
            <a:ext cx="231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development</a:t>
            </a:r>
          </a:p>
        </p:txBody>
      </p:sp>
      <p:pic>
        <p:nvPicPr>
          <p:cNvPr id="47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4" y="1545809"/>
            <a:ext cx="1872091" cy="1875216"/>
          </a:xfrm>
        </p:spPr>
      </p:pic>
      <p:pic>
        <p:nvPicPr>
          <p:cNvPr id="48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5" y="2180524"/>
            <a:ext cx="1924045" cy="1927258"/>
          </a:xfrm>
          <a:prstGeom prst="rect">
            <a:avLst/>
          </a:prstGeom>
        </p:spPr>
      </p:pic>
      <p:pic>
        <p:nvPicPr>
          <p:cNvPr id="49" name="Picture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09" y="1271242"/>
            <a:ext cx="3126175" cy="2344630"/>
          </a:xfrm>
          <a:prstGeom prst="rect">
            <a:avLst/>
          </a:prstGeom>
        </p:spPr>
      </p:pic>
      <p:pic>
        <p:nvPicPr>
          <p:cNvPr id="50" name="Picture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09" y="4351276"/>
            <a:ext cx="2727960" cy="2007778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pic>
        <p:nvPicPr>
          <p:cNvPr id="51" name="Picture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6" y="4222865"/>
            <a:ext cx="2548649" cy="198674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5382" y="2693324"/>
            <a:ext cx="847898" cy="2161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456955" y="2618509"/>
            <a:ext cx="785903" cy="1828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16200000" flipH="1">
            <a:off x="7676535" y="3711015"/>
            <a:ext cx="490269" cy="29998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258589" y="5216236"/>
            <a:ext cx="2198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700" dirty="0"/>
              <a:t>Configuration of Test Automation Framework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61" y="3765663"/>
            <a:ext cx="4343400" cy="2439543"/>
          </a:xfr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190" y="1030699"/>
            <a:ext cx="4637262" cy="289290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Strategy </a:t>
            </a:r>
            <a:r>
              <a:rPr lang="en-US" sz="2000" dirty="0"/>
              <a:t>– define what type of tests will be executed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Modules </a:t>
            </a:r>
            <a:r>
              <a:rPr lang="en-US" sz="2000" dirty="0"/>
              <a:t>– define main stack of necessary modules to make monolith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Parameters </a:t>
            </a:r>
            <a:r>
              <a:rPr lang="en-US" sz="2000" dirty="0"/>
              <a:t>– define variable parameters to work with different environments, browsers etc.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95452" y="1030699"/>
            <a:ext cx="4343400" cy="254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Layers </a:t>
            </a:r>
            <a:r>
              <a:rPr lang="en-US" sz="2000" dirty="0"/>
              <a:t>– define layers which is necessary for pretty architecture building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</a:rPr>
              <a:t>External systems </a:t>
            </a:r>
            <a:r>
              <a:rPr lang="en-US" sz="2000" dirty="0"/>
              <a:t>– define systems, our framework should be integrated with (VCS, CI etc.)</a:t>
            </a:r>
          </a:p>
        </p:txBody>
      </p:sp>
    </p:spTree>
    <p:extLst>
      <p:ext uri="{BB962C8B-B14F-4D97-AF65-F5344CB8AC3E}">
        <p14:creationId xmlns:p14="http://schemas.microsoft.com/office/powerpoint/2010/main" val="22470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Main layers of Test Automation Framework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52089" y="1162659"/>
            <a:ext cx="8239821" cy="357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600" dirty="0"/>
              <a:t>Layers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98061" y="1572912"/>
            <a:ext cx="3969831" cy="39598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Configuration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runner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Business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business structure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Test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tests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 hooks</a:t>
            </a:r>
          </a:p>
        </p:txBody>
      </p:sp>
      <p:pic>
        <p:nvPicPr>
          <p:cNvPr id="12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88" y="1993311"/>
            <a:ext cx="4004829" cy="3119016"/>
          </a:xfr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4469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/>
              <a:t>Task runner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9" y="2042150"/>
            <a:ext cx="1770965" cy="1770965"/>
          </a:xfrm>
        </p:spPr>
      </p:pic>
      <p:pic>
        <p:nvPicPr>
          <p:cNvPr id="10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4" y="2042149"/>
            <a:ext cx="1770965" cy="1770965"/>
          </a:xfrm>
          <a:prstGeom prst="rect">
            <a:avLst/>
          </a:prstGeom>
        </p:spPr>
      </p:pic>
      <p:pic>
        <p:nvPicPr>
          <p:cNvPr id="14" name="Picture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3" y="4046298"/>
            <a:ext cx="1770965" cy="1770965"/>
          </a:xfrm>
          <a:prstGeom prst="rect">
            <a:avLst/>
          </a:prstGeom>
        </p:spPr>
      </p:pic>
      <p:pic>
        <p:nvPicPr>
          <p:cNvPr id="15" name="Picture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9" y="4046299"/>
            <a:ext cx="1770965" cy="1737038"/>
          </a:xfrm>
          <a:prstGeom prst="rect">
            <a:avLst/>
          </a:prstGeom>
        </p:spPr>
      </p:pic>
      <p:pic>
        <p:nvPicPr>
          <p:cNvPr id="16" name="Picture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98" y="2042148"/>
            <a:ext cx="1770965" cy="1770965"/>
          </a:xfrm>
          <a:prstGeom prst="rect">
            <a:avLst/>
          </a:prstGeom>
        </p:spPr>
      </p:pic>
      <p:pic>
        <p:nvPicPr>
          <p:cNvPr id="18" name="Picture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57" y="4012372"/>
            <a:ext cx="1670605" cy="1804891"/>
          </a:xfrm>
          <a:prstGeom prst="rect">
            <a:avLst/>
          </a:prstGeom>
        </p:spPr>
      </p:pic>
      <p:sp>
        <p:nvSpPr>
          <p:cNvPr id="19" name="Text Placeholder 4"/>
          <p:cNvSpPr txBox="1">
            <a:spLocks/>
          </p:cNvSpPr>
          <p:nvPr/>
        </p:nvSpPr>
        <p:spPr>
          <a:xfrm>
            <a:off x="452089" y="1162659"/>
            <a:ext cx="8239821" cy="357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600" dirty="0"/>
              <a:t>Task runners</a:t>
            </a:r>
          </a:p>
        </p:txBody>
      </p:sp>
    </p:spTree>
    <p:extLst>
      <p:ext uri="{BB962C8B-B14F-4D97-AF65-F5344CB8AC3E}">
        <p14:creationId xmlns:p14="http://schemas.microsoft.com/office/powerpoint/2010/main" val="318002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/>
              <a:t>Configuration layer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11472" y="1467019"/>
            <a:ext cx="4252463" cy="296366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173736" indent="-173736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/>
              <a:buChar char="•"/>
              <a:defRPr sz="1600">
                <a:latin typeface="Trebuchet MS"/>
                <a:cs typeface="Trebuchet M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Driver set 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Config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Files with additional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Capabilities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Any other if you need it</a:t>
            </a: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14" y="1122396"/>
            <a:ext cx="4210223" cy="2368950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pic>
        <p:nvPicPr>
          <p:cNvPr id="12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99058"/>
            <a:ext cx="4215437" cy="2365328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  <a:softEdge rad="38100"/>
          </a:effectLst>
        </p:spPr>
      </p:pic>
      <p:sp>
        <p:nvSpPr>
          <p:cNvPr id="13" name="Text Placeholder 4"/>
          <p:cNvSpPr txBox="1">
            <a:spLocks/>
          </p:cNvSpPr>
          <p:nvPr/>
        </p:nvSpPr>
        <p:spPr>
          <a:xfrm>
            <a:off x="4571999" y="3535913"/>
            <a:ext cx="4215437" cy="41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>
                <a:latin typeface="Trebuchet MS"/>
                <a:cs typeface="Trebuchet M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300">
                <a:latin typeface="Trebuchet MS"/>
                <a:cs typeface="Trebuchet MS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100">
                <a:latin typeface="Trebuchet MS"/>
                <a:cs typeface="Trebuchet M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/>
              <a:t>Be careful with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804415931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57776</TotalTime>
  <Words>432</Words>
  <Application>Microsoft Office PowerPoint</Application>
  <PresentationFormat>On-screen Show (4:3)</PresentationFormat>
  <Paragraphs>103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Lucida Grande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Yauhen Bialetski</cp:lastModifiedBy>
  <cp:revision>1129</cp:revision>
  <cp:lastPrinted>2014-07-09T13:30:36Z</cp:lastPrinted>
  <dcterms:created xsi:type="dcterms:W3CDTF">2014-07-08T13:27:24Z</dcterms:created>
  <dcterms:modified xsi:type="dcterms:W3CDTF">2022-07-19T15:23:27Z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